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93" r:id="rId19"/>
    <p:sldId id="274" r:id="rId20"/>
    <p:sldId id="275" r:id="rId21"/>
    <p:sldId id="278" r:id="rId22"/>
    <p:sldId id="281" r:id="rId23"/>
    <p:sldId id="282" r:id="rId24"/>
    <p:sldId id="283" r:id="rId25"/>
    <p:sldId id="284" r:id="rId26"/>
    <p:sldId id="285" r:id="rId27"/>
    <p:sldId id="287" r:id="rId28"/>
    <p:sldId id="289" r:id="rId29"/>
    <p:sldId id="288" r:id="rId30"/>
    <p:sldId id="286" r:id="rId31"/>
    <p:sldId id="279" r:id="rId32"/>
    <p:sldId id="291" r:id="rId33"/>
    <p:sldId id="292" r:id="rId34"/>
    <p:sldId id="294" r:id="rId35"/>
    <p:sldId id="28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B6FF"/>
    <a:srgbClr val="FF99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020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6E1CE-566B-4941-9269-E46FF8E777B1}" type="datetimeFigureOut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7B11F-4C04-45D3-ABD2-B42DEB951F1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tx2">
                <a:lumMod val="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3C40C4D-CF9D-4668-92C0-48BBE1437713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矩形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矩形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矩形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56" name="矩形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矩形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矩形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矩形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F8D4921-5C12-4722-8F9A-F371EE2D6E0E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AE2543A-4DEF-49CD-AC50-0F8D7949B45C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tx2">
                <a:lumMod val="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214290"/>
            <a:ext cx="8358246" cy="914400"/>
          </a:xfrm>
        </p:spPr>
        <p:txBody>
          <a:bodyPr/>
          <a:lstStyle>
            <a:lvl1pPr>
              <a:defRPr sz="4800"/>
            </a:lvl1pPr>
            <a:extLst/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329642" cy="499826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58182" y="6143620"/>
            <a:ext cx="785818" cy="714380"/>
          </a:xfrm>
        </p:spPr>
        <p:txBody>
          <a:bodyPr anchor="t"/>
          <a:lstStyle>
            <a:lvl1pPr algn="r">
              <a:defRPr sz="3200">
                <a:solidFill>
                  <a:schemeClr val="tx1">
                    <a:lumMod val="75000"/>
                  </a:schemeClr>
                </a:solidFill>
                <a:latin typeface="Georgia" pitchFamily="18" charset="0"/>
              </a:defRPr>
            </a:lvl1pPr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任意多边形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任意多边形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任意多边形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任意多边形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任意多边形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任意多边形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任意多边形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任意多边形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任意多边形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任意多边形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任意多边形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任意多边形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0F27FC3-5AF1-4F72-B31B-AD77DD54BC84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矩形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CF66517-4F61-43FA-A75F-FEE80DCAA8B4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0C630E7-2B16-495D-BA58-CEF2EE11F76D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矩形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矩形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矩形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矩形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矩形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矩形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C8F014C-577A-44B3-AA2F-D682C7F500AF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76C551-9883-4076-B893-52A876AA57F5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F542AD1-E920-4BF0-8794-9224B205C082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直接连接符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grpSp>
        <p:nvGrpSpPr>
          <p:cNvPr id="14" name="组合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直接连接符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直接连接符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92ED3706-4BF1-4890-9E2E-14A5B62EC624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矩形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矩形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矩形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57158" y="512064"/>
            <a:ext cx="8329642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57158" y="1783560"/>
            <a:ext cx="8329642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33A87159-4A63-409C-9A0B-7046C14DCB5C}" type="datetime1">
              <a:rPr lang="zh-CN" altLang="en-US" smtClean="0"/>
              <a:pPr/>
              <a:t>2010-6-22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57158" y="6416675"/>
            <a:ext cx="6119842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DEDAAD1F-A305-4B75-BE9F-3C9D0188BEF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Study\&#30805;&#22763;&#35770;&#25991;\sel_emc.av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14348" y="1071546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altLang="zh-CN" sz="3200" cap="none" dirty="0" smtClean="0">
                <a:latin typeface="Constantia" pitchFamily="18" charset="0"/>
                <a:ea typeface="Kozuka Mincho Pro R" pitchFamily="18" charset="-128"/>
              </a:rPr>
              <a:t>Multi-Image Based Photon Tracing for Interactive Global Illumination of Dynamic Scenes</a:t>
            </a:r>
            <a:endParaRPr lang="zh-CN" altLang="en-US" sz="3200" cap="none" dirty="0">
              <a:latin typeface="Constantia" pitchFamily="18" charset="0"/>
              <a:ea typeface="Kozuka Mincho Pro R" pitchFamily="18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7224" y="3357562"/>
            <a:ext cx="7643866" cy="1900254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Chunhui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Yao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Bin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Wang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Bin Chan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Junhai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Yong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Jean-Claude Paul</a:t>
            </a:r>
            <a:r>
              <a:rPr lang="en-US" altLang="zh-CN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3,1</a:t>
            </a:r>
          </a:p>
          <a:p>
            <a:pPr algn="ctr"/>
            <a:endParaRPr lang="en-US" altLang="zh-CN" baseline="30000" dirty="0"/>
          </a:p>
          <a:p>
            <a:pPr algn="ctr"/>
            <a:r>
              <a:rPr lang="en-US" altLang="zh-CN" sz="1800" baseline="30000" dirty="0" smtClean="0"/>
              <a:t>1 </a:t>
            </a:r>
            <a:r>
              <a:rPr lang="en-US" altLang="zh-CN" sz="1800" dirty="0" smtClean="0"/>
              <a:t>Tsinghua University, China    </a:t>
            </a:r>
          </a:p>
          <a:p>
            <a:pPr algn="ctr"/>
            <a:r>
              <a:rPr lang="en-US" altLang="zh-CN" sz="1800" baseline="30000" dirty="0" smtClean="0"/>
              <a:t>2 </a:t>
            </a:r>
            <a:r>
              <a:rPr lang="en-US" altLang="zh-CN" sz="1800" dirty="0" smtClean="0"/>
              <a:t>The </a:t>
            </a:r>
            <a:r>
              <a:rPr lang="en-US" altLang="zh-CN" sz="1800" dirty="0"/>
              <a:t>University of Hong </a:t>
            </a:r>
            <a:r>
              <a:rPr lang="en-US" altLang="zh-CN" sz="1800" dirty="0" smtClean="0"/>
              <a:t>Kong, China   </a:t>
            </a:r>
          </a:p>
          <a:p>
            <a:pPr algn="ctr"/>
            <a:r>
              <a:rPr lang="en-US" altLang="zh-CN" sz="1800" dirty="0" smtClean="0"/>
              <a:t> </a:t>
            </a:r>
            <a:r>
              <a:rPr lang="en-US" altLang="zh-CN" sz="1800" baseline="30000" dirty="0" smtClean="0"/>
              <a:t>3 </a:t>
            </a:r>
            <a:r>
              <a:rPr lang="en-US" altLang="zh-CN" sz="1800" dirty="0" smtClean="0"/>
              <a:t>INRIA, France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Problems with Single Image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</a:t>
            </a:r>
            <a:r>
              <a:rPr lang="en-US" altLang="zh-CN" dirty="0" smtClean="0">
                <a:latin typeface="Calibri" pitchFamily="34" charset="0"/>
              </a:rPr>
              <a:t>2</a:t>
            </a:r>
            <a:r>
              <a:rPr lang="en-US" altLang="zh-CN" dirty="0" smtClean="0"/>
              <a:t>: obtained result may be not the first intersection along the ray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643174" y="2357431"/>
            <a:ext cx="3714776" cy="3921152"/>
            <a:chOff x="1285852" y="1142984"/>
            <a:chExt cx="2571768" cy="2714644"/>
          </a:xfrm>
        </p:grpSpPr>
        <p:sp>
          <p:nvSpPr>
            <p:cNvPr id="6" name="椭圆 5"/>
            <p:cNvSpPr/>
            <p:nvPr/>
          </p:nvSpPr>
          <p:spPr>
            <a:xfrm>
              <a:off x="1285852" y="2357430"/>
              <a:ext cx="1285884" cy="1357322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57488" y="2285992"/>
              <a:ext cx="642942" cy="128588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 rot="10800000" flipV="1">
              <a:off x="1285852" y="1857364"/>
              <a:ext cx="2428892" cy="2000264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  <a:effectLst/>
          </p:spPr>
        </p:cxnSp>
        <p:sp>
          <p:nvSpPr>
            <p:cNvPr id="9" name="椭圆 8"/>
            <p:cNvSpPr/>
            <p:nvPr/>
          </p:nvSpPr>
          <p:spPr>
            <a:xfrm>
              <a:off x="2856926" y="1428736"/>
              <a:ext cx="72000" cy="7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54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28860" y="1142984"/>
              <a:ext cx="1071570" cy="21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Viewpoint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160141" y="2248917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499736" y="2785496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17936" y="2082668"/>
              <a:ext cx="500066" cy="21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2279" y="2775067"/>
              <a:ext cx="428628" cy="21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B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6116" y="1571612"/>
              <a:ext cx="571504" cy="213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Ray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cxnSp>
          <p:nvCxnSpPr>
            <p:cNvPr id="16" name="直接箭头连接符 15"/>
            <p:cNvCxnSpPr>
              <a:stCxn id="9" idx="3"/>
              <a:endCxn id="12" idx="0"/>
            </p:cNvCxnSpPr>
            <p:nvPr/>
          </p:nvCxnSpPr>
          <p:spPr>
            <a:xfrm rot="5400000">
              <a:off x="2053951" y="1971977"/>
              <a:ext cx="1295304" cy="331734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ysDot"/>
              <a:tailEnd type="arrow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>
            <a:xfrm rot="16200000" flipH="1">
              <a:off x="2670162" y="1758938"/>
              <a:ext cx="759286" cy="241759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ysDot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Problems with Single Image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</a:t>
            </a:r>
            <a:r>
              <a:rPr lang="en-US" altLang="zh-CN" dirty="0" smtClean="0">
                <a:latin typeface="Calibri" pitchFamily="34" charset="0"/>
              </a:rPr>
              <a:t>2</a:t>
            </a:r>
            <a:r>
              <a:rPr lang="en-US" altLang="zh-CN" dirty="0" smtClean="0"/>
              <a:t>: obtained result may be not the first intersection along the ray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B93BA"/>
              </a:clrFrom>
              <a:clrTo>
                <a:srgbClr val="7B93BA">
                  <a:alpha val="0"/>
                </a:srgbClr>
              </a:clrTo>
            </a:clrChange>
            <a:lum bright="20000" contrast="30000"/>
          </a:blip>
          <a:srcRect l="22153" t="24486" r="17512" b="15659"/>
          <a:stretch>
            <a:fillRect/>
          </a:stretch>
        </p:blipFill>
        <p:spPr bwMode="auto">
          <a:xfrm>
            <a:off x="642910" y="2643182"/>
            <a:ext cx="3643338" cy="3699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9158" t="22672" r="20297" b="14752"/>
          <a:stretch>
            <a:fillRect/>
          </a:stretch>
        </p:blipFill>
        <p:spPr bwMode="auto">
          <a:xfrm>
            <a:off x="4429124" y="2643182"/>
            <a:ext cx="401295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曲线连接符 6"/>
          <p:cNvCxnSpPr/>
          <p:nvPr/>
        </p:nvCxnSpPr>
        <p:spPr>
          <a:xfrm rot="10800000" flipV="1">
            <a:off x="3643306" y="2285992"/>
            <a:ext cx="2071702" cy="1928826"/>
          </a:xfrm>
          <a:prstGeom prst="curvedConnector3">
            <a:avLst>
              <a:gd name="adj1" fmla="val 50000"/>
            </a:avLst>
          </a:prstGeom>
          <a:ln w="38100">
            <a:solidFill>
              <a:srgbClr val="61B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 rot="16200000" flipH="1">
            <a:off x="6072198" y="2214554"/>
            <a:ext cx="2000264" cy="1714512"/>
          </a:xfrm>
          <a:prstGeom prst="curvedConnector3">
            <a:avLst>
              <a:gd name="adj1" fmla="val 50000"/>
            </a:avLst>
          </a:prstGeom>
          <a:ln w="38100">
            <a:solidFill>
              <a:srgbClr val="61B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 smtClean="0"/>
              <a:t>Multiple Environment Maps</a:t>
            </a:r>
            <a:endParaRPr lang="zh-CN" altLang="en-US" sz="4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14480" y="2357430"/>
            <a:ext cx="5375522" cy="3797924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9886040">
            <a:off x="5070080" y="4672972"/>
            <a:ext cx="1110162" cy="8764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337114" y="2941726"/>
            <a:ext cx="934873" cy="93487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168522" y="4051888"/>
            <a:ext cx="116859" cy="116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rot="16200000" flipV="1">
            <a:off x="2649353" y="2532718"/>
            <a:ext cx="1770002" cy="1302565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2"/>
          </p:cNvCxnSpPr>
          <p:nvPr/>
        </p:nvCxnSpPr>
        <p:spPr>
          <a:xfrm rot="10800000">
            <a:off x="1656050" y="3818169"/>
            <a:ext cx="2512472" cy="292148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8" idx="7"/>
          </p:cNvCxnSpPr>
          <p:nvPr/>
        </p:nvCxnSpPr>
        <p:spPr>
          <a:xfrm rot="5400000" flipH="1" flipV="1">
            <a:off x="4414341" y="2211356"/>
            <a:ext cx="1711572" cy="200372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8" idx="6"/>
          </p:cNvCxnSpPr>
          <p:nvPr/>
        </p:nvCxnSpPr>
        <p:spPr>
          <a:xfrm flipV="1">
            <a:off x="4285381" y="3642881"/>
            <a:ext cx="2804620" cy="467437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8" idx="5"/>
          </p:cNvCxnSpPr>
          <p:nvPr/>
        </p:nvCxnSpPr>
        <p:spPr>
          <a:xfrm rot="16200000" flipH="1">
            <a:off x="5436859" y="2983041"/>
            <a:ext cx="484551" cy="2821734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4"/>
          </p:cNvCxnSpPr>
          <p:nvPr/>
        </p:nvCxnSpPr>
        <p:spPr>
          <a:xfrm rot="16200000" flipH="1">
            <a:off x="3905589" y="4490110"/>
            <a:ext cx="1986606" cy="134388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656050" y="6155353"/>
            <a:ext cx="3914782" cy="129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 flipH="1" flipV="1">
            <a:off x="545888" y="4986761"/>
            <a:ext cx="2337184" cy="129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941501" y="2357430"/>
            <a:ext cx="3762866" cy="296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 flipH="1" flipV="1">
            <a:off x="6593350" y="4139532"/>
            <a:ext cx="993303" cy="129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弧形 18"/>
          <p:cNvSpPr/>
          <p:nvPr/>
        </p:nvSpPr>
        <p:spPr>
          <a:xfrm rot="12066529">
            <a:off x="5326089" y="2829258"/>
            <a:ext cx="1051827" cy="1085924"/>
          </a:xfrm>
          <a:prstGeom prst="arc">
            <a:avLst/>
          </a:prstGeom>
          <a:ln w="19050">
            <a:solidFill>
              <a:srgbClr val="FF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928107" y="4460895"/>
            <a:ext cx="934873" cy="525866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16200000" flipV="1">
            <a:off x="4752818" y="5162050"/>
            <a:ext cx="759585" cy="409007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415635" y="2824866"/>
            <a:ext cx="876444" cy="10517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rot="5400000" flipH="1" flipV="1">
            <a:off x="2766862" y="3350733"/>
            <a:ext cx="1051083" cy="64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415635" y="3876599"/>
            <a:ext cx="876444" cy="1299"/>
          </a:xfrm>
          <a:prstGeom prst="line">
            <a:avLst/>
          </a:prstGeom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065057" y="2591148"/>
            <a:ext cx="116859" cy="116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622565" y="5337339"/>
            <a:ext cx="116859" cy="116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6447276" y="2883296"/>
            <a:ext cx="116859" cy="11685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428727" y="1357298"/>
            <a:ext cx="583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Single environment map</a:t>
            </a:r>
            <a:endParaRPr lang="zh-CN" altLang="en-US" sz="3600" dirty="0">
              <a:solidFill>
                <a:schemeClr val="tx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43108" y="5286388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Scene</a:t>
            </a:r>
            <a:endParaRPr lang="zh-CN" alt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28728" y="1357298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95000"/>
                  </a:schemeClr>
                </a:solidFill>
                <a:latin typeface="+mj-lt"/>
              </a:rPr>
              <a:t>Add more environment maps</a:t>
            </a:r>
            <a:endParaRPr lang="zh-CN" altLang="en-US" sz="3600" dirty="0">
              <a:solidFill>
                <a:schemeClr val="tx1">
                  <a:lumMod val="9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5" grpId="0" animBg="1"/>
      <p:bldP spid="26" grpId="0" animBg="1"/>
      <p:bldP spid="27" grpId="0" animBg="1"/>
      <p:bldP spid="28" grpId="0"/>
      <p:bldP spid="28" grpId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Select Images?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Simplest idea</a:t>
            </a:r>
          </a:p>
          <a:p>
            <a:pPr lvl="1"/>
            <a:r>
              <a:rPr lang="en-US" altLang="zh-CN" dirty="0" smtClean="0"/>
              <a:t>Choose them randomly</a:t>
            </a:r>
          </a:p>
          <a:p>
            <a:pPr lvl="1"/>
            <a:r>
              <a:rPr lang="en-US" altLang="zh-CN" dirty="0" smtClean="0"/>
              <a:t>Coverage not guaranteed</a:t>
            </a:r>
          </a:p>
          <a:p>
            <a:r>
              <a:rPr lang="en-US" altLang="zh-CN" dirty="0" smtClean="0"/>
              <a:t>Our idea</a:t>
            </a:r>
          </a:p>
          <a:p>
            <a:pPr lvl="1"/>
            <a:r>
              <a:rPr lang="en-US" altLang="zh-CN" dirty="0" smtClean="0"/>
              <a:t>First sample large number of points randomly</a:t>
            </a:r>
          </a:p>
          <a:p>
            <a:pPr lvl="1"/>
            <a:r>
              <a:rPr lang="en-US" altLang="zh-CN" dirty="0" smtClean="0"/>
              <a:t>Then choose some for largest coverage </a:t>
            </a:r>
          </a:p>
          <a:p>
            <a:r>
              <a:rPr lang="en-US" altLang="zh-CN" dirty="0" smtClean="0"/>
              <a:t>This is a NP-hard problem</a:t>
            </a:r>
          </a:p>
          <a:p>
            <a:pPr lvl="1"/>
            <a:r>
              <a:rPr lang="en-US" altLang="zh-CN" dirty="0" smtClean="0"/>
              <a:t>Equivalent to set-covering problem</a:t>
            </a:r>
          </a:p>
          <a:p>
            <a:pPr lvl="2"/>
            <a:r>
              <a:rPr lang="en-US" altLang="zh-CN" dirty="0" smtClean="0"/>
              <a:t>Find smallest </a:t>
            </a:r>
            <a:r>
              <a:rPr lang="en-US" altLang="zh-CN" i="1" dirty="0" smtClean="0"/>
              <a:t>k</a:t>
            </a:r>
            <a:r>
              <a:rPr lang="en-US" altLang="zh-CN" dirty="0" smtClean="0"/>
              <a:t> sets covering all elements</a:t>
            </a:r>
          </a:p>
          <a:p>
            <a:pPr lvl="2"/>
            <a:r>
              <a:rPr lang="en-US" altLang="zh-CN" dirty="0" smtClean="0"/>
              <a:t>Classical NP-hard problem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Heuristic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Selecting </a:t>
            </a:r>
            <a:r>
              <a:rPr lang="en-US" altLang="zh-CN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k</a:t>
            </a:r>
            <a:r>
              <a:rPr lang="en-US" altLang="zh-CN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/>
              <a:t>points with greedy algorithm</a:t>
            </a:r>
          </a:p>
          <a:p>
            <a:pPr lvl="1"/>
            <a:r>
              <a:rPr lang="en-US" altLang="zh-CN" dirty="0" smtClean="0"/>
              <a:t>Mark all points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unselected</a:t>
            </a:r>
          </a:p>
          <a:p>
            <a:pPr lvl="1"/>
            <a:r>
              <a:rPr lang="en-US" altLang="zh-CN" dirty="0" smtClean="0"/>
              <a:t>For all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unselected</a:t>
            </a:r>
            <a:r>
              <a:rPr lang="en-US" altLang="zh-CN" dirty="0" smtClean="0"/>
              <a:t> points, compute its </a:t>
            </a:r>
            <a:r>
              <a:rPr lang="en-US" altLang="zh-CN" b="1" i="1" dirty="0" smtClean="0"/>
              <a:t>new coverage area</a:t>
            </a:r>
          </a:p>
          <a:p>
            <a:pPr lvl="2"/>
            <a:r>
              <a:rPr lang="en-US" altLang="zh-CN" dirty="0" smtClean="0"/>
              <a:t>The area covered by the point but not covered by any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selected</a:t>
            </a:r>
            <a:r>
              <a:rPr lang="en-US" altLang="zh-CN" dirty="0" smtClean="0"/>
              <a:t> point</a:t>
            </a:r>
          </a:p>
          <a:p>
            <a:pPr lvl="1"/>
            <a:r>
              <a:rPr lang="en-US" altLang="zh-CN" dirty="0" smtClean="0"/>
              <a:t>Mark the point </a:t>
            </a:r>
            <a:r>
              <a:rPr lang="en-US" altLang="zh-CN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v</a:t>
            </a:r>
            <a:r>
              <a:rPr lang="en-US" altLang="zh-CN" i="1" dirty="0" smtClean="0"/>
              <a:t> </a:t>
            </a:r>
            <a:r>
              <a:rPr lang="en-US" altLang="zh-CN" dirty="0" smtClean="0"/>
              <a:t>with maximum </a:t>
            </a:r>
            <a:r>
              <a:rPr lang="en-US" altLang="zh-CN" b="1" i="1" dirty="0" smtClean="0"/>
              <a:t>new coverage area 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selected</a:t>
            </a:r>
          </a:p>
          <a:p>
            <a:pPr lvl="1"/>
            <a:r>
              <a:rPr lang="en-US" altLang="zh-CN" dirty="0" smtClean="0"/>
              <a:t>Repeat for </a:t>
            </a:r>
            <a:r>
              <a:rPr lang="en-US" altLang="zh-CN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k </a:t>
            </a:r>
            <a:r>
              <a:rPr lang="en-US" altLang="zh-CN" dirty="0" smtClean="0"/>
              <a:t>times</a:t>
            </a:r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New Coverage Area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Updating Selection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ym typeface="Wingdings" pitchFamily="2" charset="2"/>
              </a:rPr>
              <a:t>Initialization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Heuristic algorithm</a:t>
            </a:r>
          </a:p>
          <a:p>
            <a:r>
              <a:rPr lang="en-US" altLang="zh-CN" dirty="0" smtClean="0">
                <a:sym typeface="Wingdings" pitchFamily="2" charset="2"/>
              </a:rPr>
              <a:t>Update with scene changed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Find an unused point with largest new coverage, add to selection set</a:t>
            </a:r>
          </a:p>
          <a:p>
            <a:pPr lvl="1"/>
            <a:r>
              <a:rPr lang="en-US" altLang="zh-CN" dirty="0" smtClean="0">
                <a:sym typeface="Wingdings" pitchFamily="2" charset="2"/>
              </a:rPr>
              <a:t>Among the </a:t>
            </a:r>
            <a:r>
              <a:rPr lang="en-US" altLang="zh-CN" i="1" dirty="0" smtClean="0">
                <a:sym typeface="Wingdings" pitchFamily="2" charset="2"/>
              </a:rPr>
              <a:t>k+1</a:t>
            </a:r>
            <a:r>
              <a:rPr lang="en-US" altLang="zh-CN" dirty="0" smtClean="0">
                <a:sym typeface="Wingdings" pitchFamily="2" charset="2"/>
              </a:rPr>
              <a:t> points, remove the point with the smallest coverage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Coverage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Red</a:t>
            </a:r>
            <a:r>
              <a:rPr lang="en-US" altLang="zh-CN" dirty="0" smtClean="0"/>
              <a:t> pixels indicate </a:t>
            </a:r>
            <a:r>
              <a:rPr lang="en-US" altLang="zh-CN" b="1" i="1" dirty="0" smtClean="0"/>
              <a:t>uncovered</a:t>
            </a:r>
            <a:r>
              <a:rPr lang="en-US" altLang="zh-CN" dirty="0" smtClean="0"/>
              <a:t> area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1026" name="Picture 2" descr="D:\MyWorks\paper\egsr10\fin\result-greed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2214554"/>
            <a:ext cx="3769550" cy="3376504"/>
          </a:xfrm>
          <a:prstGeom prst="rect">
            <a:avLst/>
          </a:prstGeom>
          <a:noFill/>
        </p:spPr>
      </p:pic>
      <p:pic>
        <p:nvPicPr>
          <p:cNvPr id="1027" name="Picture 3" descr="D:\MyWorks\paper\egsr10\fin\result-rand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214554"/>
            <a:ext cx="3748403" cy="33575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86314" y="5857892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8 selected from 27 random maps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5852" y="5786454"/>
            <a:ext cx="257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8 random maps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sel_emc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8662" y="1357298"/>
            <a:ext cx="7000924" cy="5250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Intersection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Test with each environment map</a:t>
            </a:r>
          </a:p>
          <a:p>
            <a:pPr lvl="1"/>
            <a:r>
              <a:rPr lang="en-US" altLang="zh-CN" dirty="0" smtClean="0"/>
              <a:t>Several results</a:t>
            </a:r>
          </a:p>
          <a:p>
            <a:pPr lvl="1"/>
            <a:r>
              <a:rPr lang="en-US" altLang="zh-CN" dirty="0" smtClean="0"/>
              <a:t>Four possible types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115935" y="2643182"/>
            <a:ext cx="4186815" cy="3875328"/>
            <a:chOff x="857224" y="1000108"/>
            <a:chExt cx="4200231" cy="4357694"/>
          </a:xfrm>
        </p:grpSpPr>
        <p:sp>
          <p:nvSpPr>
            <p:cNvPr id="6" name="弧形 5"/>
            <p:cNvSpPr/>
            <p:nvPr/>
          </p:nvSpPr>
          <p:spPr>
            <a:xfrm>
              <a:off x="857224" y="1000108"/>
              <a:ext cx="4000528" cy="4357694"/>
            </a:xfrm>
            <a:prstGeom prst="arc">
              <a:avLst>
                <a:gd name="adj1" fmla="val 8274993"/>
                <a:gd name="adj2" fmla="val 13910390"/>
              </a:avLst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14546" y="2500306"/>
              <a:ext cx="1428760" cy="142876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929058" y="2285992"/>
              <a:ext cx="428628" cy="928694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9" name="直接箭头连接符 8"/>
            <p:cNvCxnSpPr/>
            <p:nvPr/>
          </p:nvCxnSpPr>
          <p:spPr>
            <a:xfrm rot="10800000" flipV="1">
              <a:off x="1714480" y="2214554"/>
              <a:ext cx="3071834" cy="17859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  <a:effectLst/>
          </p:spPr>
        </p:cxnSp>
        <p:sp>
          <p:nvSpPr>
            <p:cNvPr id="10" name="椭圆 9"/>
            <p:cNvSpPr/>
            <p:nvPr/>
          </p:nvSpPr>
          <p:spPr>
            <a:xfrm>
              <a:off x="1214414" y="1857364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546150" y="2880356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324348" y="2428868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142678" y="2514984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85852" y="1785926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57685" y="2428868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1801" y="2285992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B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00430" y="2571744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C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4512" y="1884965"/>
              <a:ext cx="642943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Ray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71604" y="1357299"/>
              <a:ext cx="1000132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Infinity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032475" y="4422031"/>
            <a:ext cx="1922665" cy="908864"/>
          </a:xfrm>
          <a:prstGeom prst="wedgeEllipseCallout">
            <a:avLst>
              <a:gd name="adj1" fmla="val -57341"/>
              <a:gd name="adj2" fmla="val -92429"/>
            </a:avLst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</a:schemeClr>
                </a:solidFill>
              </a:rPr>
              <a:t>The correct intersection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4348" y="3587474"/>
            <a:ext cx="2595795" cy="562630"/>
          </a:xfrm>
          <a:prstGeom prst="wedgeEllipseCallout">
            <a:avLst>
              <a:gd name="adj1" fmla="val 52400"/>
              <a:gd name="adj2" fmla="val -70236"/>
            </a:avLst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</a:rPr>
              <a:t>No intersection</a:t>
            </a:r>
            <a:endParaRPr lang="zh-CN" altLang="en-US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181" y="2770242"/>
            <a:ext cx="2319025" cy="562630"/>
          </a:xfrm>
          <a:prstGeom prst="wedgeEllipseCallout">
            <a:avLst>
              <a:gd name="adj1" fmla="val -24357"/>
              <a:gd name="adj2" fmla="val 137622"/>
            </a:avLst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95000"/>
                  </a:schemeClr>
                </a:solidFill>
              </a:rPr>
              <a:t>Not in the ray</a:t>
            </a:r>
            <a:endParaRPr lang="zh-CN" altLang="en-US" sz="2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14943" y="5120864"/>
            <a:ext cx="2071702" cy="908864"/>
          </a:xfrm>
          <a:prstGeom prst="wedgeEllipseCallout">
            <a:avLst>
              <a:gd name="adj1" fmla="val -17467"/>
              <a:gd name="adj2" fmla="val -124913"/>
            </a:avLst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95000"/>
                  </a:schemeClr>
                </a:solidFill>
              </a:rPr>
              <a:t>Not first intersection</a:t>
            </a:r>
            <a:endParaRPr lang="zh-CN" alt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zh-CN" altLang="en-US" dirty="0"/>
          </a:p>
        </p:txBody>
      </p:sp>
      <p:pic>
        <p:nvPicPr>
          <p:cNvPr id="1027" name="Picture 3" descr="E:\picture\DXTest 2009-09-07 17-14-33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3929066"/>
            <a:ext cx="2290746" cy="229074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5984" y="1643049"/>
            <a:ext cx="35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Global Illumination</a:t>
            </a:r>
            <a:endParaRPr lang="zh-CN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1643049"/>
            <a:ext cx="2071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92D050"/>
                </a:solidFill>
              </a:rPr>
              <a:t>Interactive</a:t>
            </a:r>
            <a:endParaRPr lang="zh-CN" altLang="en-US" sz="3200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0694" y="1643049"/>
            <a:ext cx="35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of Dynamic Scenes  </a:t>
            </a:r>
            <a:endParaRPr lang="zh-CN" altLang="en-US"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8" name="Picture 4" descr="D:\MyWorks\paper\egsr10\gloss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68" y="4143380"/>
            <a:ext cx="2143140" cy="1827309"/>
          </a:xfrm>
          <a:prstGeom prst="rect">
            <a:avLst/>
          </a:prstGeom>
          <a:noFill/>
        </p:spPr>
      </p:pic>
      <p:pic>
        <p:nvPicPr>
          <p:cNvPr id="1029" name="Picture 5" descr="E:\picture\ring4.png"/>
          <p:cNvPicPr>
            <a:picLocks noChangeAspect="1" noChangeArrowheads="1"/>
          </p:cNvPicPr>
          <p:nvPr/>
        </p:nvPicPr>
        <p:blipFill>
          <a:blip r:embed="rId4"/>
          <a:srcRect l="20000" t="28889" r="22223" b="24444"/>
          <a:stretch>
            <a:fillRect/>
          </a:stretch>
        </p:blipFill>
        <p:spPr bwMode="auto">
          <a:xfrm>
            <a:off x="5929322" y="4286256"/>
            <a:ext cx="1857388" cy="1500198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42910" y="2571744"/>
            <a:ext cx="7929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dirty="0" smtClean="0"/>
              <a:t> </a:t>
            </a:r>
            <a:r>
              <a:rPr lang="en-US" altLang="zh-CN" b="1" i="1" dirty="0" smtClean="0"/>
              <a:t>Multi-bounces</a:t>
            </a:r>
            <a:r>
              <a:rPr lang="en-US" altLang="zh-CN" dirty="0" smtClean="0"/>
              <a:t> on both </a:t>
            </a:r>
            <a:r>
              <a:rPr lang="en-US" altLang="zh-CN" b="1" i="1" dirty="0" smtClean="0"/>
              <a:t>low </a:t>
            </a:r>
            <a:r>
              <a:rPr lang="en-US" altLang="zh-CN" dirty="0" smtClean="0"/>
              <a:t>and</a:t>
            </a:r>
            <a:r>
              <a:rPr lang="en-US" altLang="zh-CN" b="1" i="1" dirty="0" smtClean="0"/>
              <a:t> high frequency</a:t>
            </a:r>
            <a:r>
              <a:rPr lang="en-US" altLang="zh-CN" i="1" dirty="0" smtClean="0"/>
              <a:t>  </a:t>
            </a:r>
            <a:r>
              <a:rPr lang="en-US" altLang="zh-CN" dirty="0" smtClean="0"/>
              <a:t>surfaces with </a:t>
            </a:r>
            <a:r>
              <a:rPr lang="en-US" altLang="zh-CN" b="1" i="1" dirty="0" smtClean="0"/>
              <a:t>occlusion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rgbClr val="92D050"/>
                </a:solidFill>
              </a:rPr>
              <a:t>Fast enough to response user’s actions  </a:t>
            </a:r>
            <a:r>
              <a:rPr lang="en-US" altLang="zh-CN" b="1" i="1" dirty="0" smtClean="0">
                <a:solidFill>
                  <a:srgbClr val="92D050"/>
                </a:solidFill>
              </a:rPr>
              <a:t>immediately</a:t>
            </a:r>
          </a:p>
          <a:p>
            <a:pPr>
              <a:buFont typeface="Wingdings" pitchFamily="2" charset="2"/>
              <a:buChar char="ü"/>
            </a:pPr>
            <a:r>
              <a:rPr lang="en-US" altLang="zh-CN" b="1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No pre-computation</a:t>
            </a:r>
            <a:r>
              <a:rPr lang="en-US" altLang="zh-C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, everything (camera, light, geometry) </a:t>
            </a:r>
            <a:r>
              <a:rPr lang="en-US" altLang="zh-CN" b="1" i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completely dynamic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 smtClean="0">
                <a:solidFill>
                  <a:srgbClr val="FF9999"/>
                </a:solidFill>
              </a:rPr>
              <a:t> </a:t>
            </a:r>
            <a:r>
              <a:rPr lang="en-US" altLang="zh-CN" b="1" i="1" dirty="0" smtClean="0">
                <a:solidFill>
                  <a:srgbClr val="FF9999"/>
                </a:solidFill>
              </a:rPr>
              <a:t>Easy</a:t>
            </a:r>
            <a:r>
              <a:rPr lang="en-US" altLang="zh-CN" dirty="0" smtClean="0">
                <a:solidFill>
                  <a:srgbClr val="FF9999"/>
                </a:solidFill>
              </a:rPr>
              <a:t> to implement on </a:t>
            </a:r>
            <a:r>
              <a:rPr lang="en-US" altLang="zh-CN" b="1" i="1" dirty="0" smtClean="0">
                <a:solidFill>
                  <a:srgbClr val="FF9999"/>
                </a:solidFill>
              </a:rPr>
              <a:t>conventional</a:t>
            </a:r>
            <a:r>
              <a:rPr lang="en-US" altLang="zh-CN" dirty="0" smtClean="0">
                <a:solidFill>
                  <a:srgbClr val="FF9999"/>
                </a:solidFill>
              </a:rPr>
              <a:t> hardware  </a:t>
            </a:r>
            <a:endParaRPr lang="zh-CN" altLang="en-US" dirty="0">
              <a:solidFill>
                <a:srgbClr val="FF99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4480" y="6143644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diffuse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71934" y="585789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glossy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57950" y="571501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specular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4282" y="1285860"/>
            <a:ext cx="514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9999"/>
                </a:solidFill>
              </a:rPr>
              <a:t>A Simple, Practical Technique for</a:t>
            </a:r>
            <a:endParaRPr lang="zh-CN" altLang="en-US" sz="2800" dirty="0">
              <a:solidFill>
                <a:srgbClr val="FF9999"/>
              </a:solidFill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 uiExpand="1" build="p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Intersection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Reject A immediately</a:t>
            </a:r>
          </a:p>
          <a:p>
            <a:r>
              <a:rPr lang="en-US" altLang="zh-CN" dirty="0" smtClean="0"/>
              <a:t>Reject B by angle bias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Find the nearest point to the ray origin</a:t>
            </a:r>
          </a:p>
          <a:p>
            <a:pPr lvl="1"/>
            <a:r>
              <a:rPr lang="en-US" altLang="zh-CN" dirty="0" smtClean="0"/>
              <a:t>Implemented as depth testing of rasterization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pSp>
        <p:nvGrpSpPr>
          <p:cNvPr id="6" name="组合 4"/>
          <p:cNvGrpSpPr/>
          <p:nvPr/>
        </p:nvGrpSpPr>
        <p:grpSpPr>
          <a:xfrm>
            <a:off x="4714876" y="1214422"/>
            <a:ext cx="4186815" cy="3875328"/>
            <a:chOff x="857224" y="1000108"/>
            <a:chExt cx="4200231" cy="4357694"/>
          </a:xfrm>
        </p:grpSpPr>
        <p:sp>
          <p:nvSpPr>
            <p:cNvPr id="11" name="弧形 10"/>
            <p:cNvSpPr/>
            <p:nvPr/>
          </p:nvSpPr>
          <p:spPr>
            <a:xfrm>
              <a:off x="857224" y="1000108"/>
              <a:ext cx="4000528" cy="4357694"/>
            </a:xfrm>
            <a:prstGeom prst="arc">
              <a:avLst>
                <a:gd name="adj1" fmla="val 8274993"/>
                <a:gd name="adj2" fmla="val 13910390"/>
              </a:avLst>
            </a:prstGeom>
            <a:noFill/>
            <a:ln w="3810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214546" y="2500306"/>
              <a:ext cx="1428760" cy="1428760"/>
            </a:xfrm>
            <a:prstGeom prst="ellipse">
              <a:avLst/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solidFill>
                <a:sysClr val="windowText" lastClr="000000">
                  <a:shade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929058" y="2285992"/>
              <a:ext cx="428628" cy="928694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 rot="10800000" flipV="1">
              <a:off x="1714480" y="2214554"/>
              <a:ext cx="3071834" cy="178595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2">
                  <a:lumMod val="75000"/>
                </a:schemeClr>
              </a:solidFill>
              <a:prstDash val="sysDash"/>
              <a:headEnd type="none" w="med" len="med"/>
              <a:tailEnd type="triangle" w="med" len="med"/>
            </a:ln>
            <a:effectLst/>
          </p:spPr>
        </p:cxnSp>
        <p:sp>
          <p:nvSpPr>
            <p:cNvPr id="15" name="椭圆 14"/>
            <p:cNvSpPr/>
            <p:nvPr/>
          </p:nvSpPr>
          <p:spPr>
            <a:xfrm>
              <a:off x="1214414" y="1857364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546150" y="2880356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324348" y="2428868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142678" y="2514984"/>
              <a:ext cx="72000" cy="72000"/>
            </a:xfrm>
            <a:prstGeom prst="ellipse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5852" y="1785926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57685" y="2428868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71801" y="2285992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B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00430" y="2571744"/>
              <a:ext cx="428628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C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14512" y="1884965"/>
              <a:ext cx="642943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Ray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71604" y="1357299"/>
              <a:ext cx="1000132" cy="381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rPr>
                <a:t>Infinity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40000" contrast="20000"/>
          </a:blip>
          <a:srcRect/>
          <a:stretch>
            <a:fillRect/>
          </a:stretch>
        </p:blipFill>
        <p:spPr bwMode="auto">
          <a:xfrm>
            <a:off x="500034" y="2857496"/>
            <a:ext cx="4000528" cy="10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Rendering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Scatter illumination onto screen</a:t>
            </a:r>
          </a:p>
          <a:p>
            <a:pPr lvl="1"/>
            <a:r>
              <a:rPr lang="en-US" altLang="zh-CN" dirty="0" smtClean="0"/>
              <a:t>Photon </a:t>
            </a:r>
            <a:r>
              <a:rPr lang="en-US" altLang="zh-CN" dirty="0" err="1" smtClean="0"/>
              <a:t>splatting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4098" name="Picture 2" descr="E:\picture\DXTest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643182"/>
            <a:ext cx="3071834" cy="3071834"/>
          </a:xfrm>
          <a:prstGeom prst="rect">
            <a:avLst/>
          </a:prstGeom>
          <a:noFill/>
        </p:spPr>
      </p:pic>
      <p:pic>
        <p:nvPicPr>
          <p:cNvPr id="4099" name="Picture 3" descr="E:\picture\DXTest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2643182"/>
            <a:ext cx="3071834" cy="30718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splat sizes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Control by </a:t>
            </a:r>
            <a:r>
              <a:rPr lang="en-US" dirty="0" smtClean="0"/>
              <a:t>probability for variable splat sizes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6147" name="Picture 3" descr="D:\MyWorks\paper\siggraph\acmsiggraph\glossyx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000240"/>
            <a:ext cx="2800350" cy="3543300"/>
          </a:xfrm>
          <a:prstGeom prst="rect">
            <a:avLst/>
          </a:prstGeom>
          <a:noFill/>
        </p:spPr>
      </p:pic>
      <p:pic>
        <p:nvPicPr>
          <p:cNvPr id="6148" name="Picture 4" descr="D:\MyWorks\paper\siggraph\acmsiggraph\glossyx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000240"/>
            <a:ext cx="2800350" cy="35433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85918" y="5643578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Fixed splat sizes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14942" y="5715016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Variable splat sizes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571604" y="3786190"/>
            <a:ext cx="1500198" cy="71438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143504" y="3714752"/>
            <a:ext cx="1500198" cy="714380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Multi-Level </a:t>
            </a:r>
            <a:r>
              <a:rPr lang="en-US" altLang="zh-CN" dirty="0" err="1" smtClean="0"/>
              <a:t>Upsampling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57158" y="1357298"/>
            <a:ext cx="8329642" cy="857256"/>
          </a:xfrm>
        </p:spPr>
        <p:txBody>
          <a:bodyPr/>
          <a:lstStyle/>
          <a:p>
            <a:r>
              <a:rPr lang="en-US" altLang="zh-CN" dirty="0" smtClean="0"/>
              <a:t>Reduce fill-rate</a:t>
            </a:r>
            <a:endParaRPr lang="zh-CN" altLang="en-US" dirty="0"/>
          </a:p>
        </p:txBody>
      </p:sp>
      <p:pic>
        <p:nvPicPr>
          <p:cNvPr id="7171" name="Picture 3" descr="D:\MyWorks\paper\siggraph\proof\acmsiggraph\level-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071678"/>
            <a:ext cx="2428892" cy="2428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2" name="Picture 4" descr="D:\MyWorks\paper\siggraph\proof\acmsiggraph\level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071678"/>
            <a:ext cx="2428892" cy="24288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173" name="Picture 5" descr="D:\MyWorks\paper\siggraph\proof\acmsiggraph\level-erro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71678"/>
            <a:ext cx="2447940" cy="2447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1472" y="471488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No </a:t>
            </a:r>
            <a:r>
              <a:rPr lang="en-US" altLang="zh-CN" dirty="0" err="1" smtClean="0">
                <a:latin typeface="Calibri" pitchFamily="34" charset="0"/>
              </a:rPr>
              <a:t>upsampling</a:t>
            </a:r>
            <a:r>
              <a:rPr lang="en-US" altLang="zh-CN" dirty="0" smtClean="0">
                <a:latin typeface="Calibri" pitchFamily="34" charset="0"/>
              </a:rPr>
              <a:t>  3FPS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8926" y="4714884"/>
            <a:ext cx="285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3-level </a:t>
            </a:r>
            <a:r>
              <a:rPr lang="en-US" altLang="zh-CN" dirty="0" err="1" smtClean="0">
                <a:latin typeface="Calibri" pitchFamily="34" charset="0"/>
              </a:rPr>
              <a:t>upsampling</a:t>
            </a:r>
            <a:r>
              <a:rPr lang="en-US" altLang="zh-CN" dirty="0" smtClean="0">
                <a:latin typeface="Calibri" pitchFamily="34" charset="0"/>
              </a:rPr>
              <a:t>  24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29388" y="471488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8 x Error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Picture 2" descr="D:\MyWorks\paper\egsr10\show8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1450" y="1562100"/>
            <a:ext cx="4089400" cy="4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3" descr="D:\MyWorks\paper\egsr10\show11.png"/>
          <p:cNvPicPr>
            <a:picLocks noChangeAspect="1" noChangeArrowheads="1"/>
          </p:cNvPicPr>
          <p:nvPr/>
        </p:nvPicPr>
        <p:blipFill>
          <a:blip r:embed="rId3"/>
          <a:srcRect b="19540"/>
          <a:stretch>
            <a:fillRect/>
          </a:stretch>
        </p:blipFill>
        <p:spPr>
          <a:xfrm>
            <a:off x="4500562" y="428604"/>
            <a:ext cx="4143375" cy="3333750"/>
          </a:xfrm>
          <a:prstGeom prst="rect">
            <a:avLst/>
          </a:prstGeom>
        </p:spPr>
      </p:pic>
      <p:pic>
        <p:nvPicPr>
          <p:cNvPr id="7" name="Picture 8" descr="D:\Fraps\pictures\DXTest 2010-06-10 16-26-30-91.bmp"/>
          <p:cNvPicPr>
            <a:picLocks noChangeAspect="1" noChangeArrowheads="1"/>
          </p:cNvPicPr>
          <p:nvPr/>
        </p:nvPicPr>
        <p:blipFill>
          <a:blip r:embed="rId4"/>
          <a:srcRect t="18182" b="17172"/>
          <a:stretch>
            <a:fillRect/>
          </a:stretch>
        </p:blipFill>
        <p:spPr bwMode="auto">
          <a:xfrm>
            <a:off x="4394200" y="3784600"/>
            <a:ext cx="4400550" cy="284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Result: Glossy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Picture 7" descr="D:\Fraps\pictures\DXTest 2010-06-10 16-10-12-07.bmp"/>
          <p:cNvPicPr>
            <a:picLocks noChangeAspect="1" noChangeArrowheads="1"/>
          </p:cNvPicPr>
          <p:nvPr/>
        </p:nvPicPr>
        <p:blipFill>
          <a:blip r:embed="rId2"/>
          <a:srcRect l="7282" t="52682" r="49237" b="-640"/>
          <a:stretch>
            <a:fillRect/>
          </a:stretch>
        </p:blipFill>
        <p:spPr bwMode="auto">
          <a:xfrm>
            <a:off x="857224" y="1428736"/>
            <a:ext cx="3051641" cy="3365780"/>
          </a:xfrm>
          <a:prstGeom prst="rect">
            <a:avLst/>
          </a:prstGeom>
          <a:noFill/>
        </p:spPr>
      </p:pic>
      <p:pic>
        <p:nvPicPr>
          <p:cNvPr id="6" name="Picture 10" descr="D:\Fraps\pictures\DXTest 2010-06-10 16-37-09-61.bmp"/>
          <p:cNvPicPr>
            <a:picLocks noChangeAspect="1" noChangeArrowheads="1"/>
          </p:cNvPicPr>
          <p:nvPr/>
        </p:nvPicPr>
        <p:blipFill>
          <a:blip r:embed="rId3"/>
          <a:srcRect l="23077" t="31868" r="17949" b="11722"/>
          <a:stretch>
            <a:fillRect/>
          </a:stretch>
        </p:blipFill>
        <p:spPr bwMode="auto">
          <a:xfrm>
            <a:off x="6769074" y="4229086"/>
            <a:ext cx="2044700" cy="1955800"/>
          </a:xfrm>
          <a:prstGeom prst="rect">
            <a:avLst/>
          </a:prstGeom>
          <a:noFill/>
        </p:spPr>
      </p:pic>
      <p:pic>
        <p:nvPicPr>
          <p:cNvPr id="7" name="Picture 12" descr="D:\Fraps\pictures\DXTest 2010-06-10 16-45-16-55.bmp"/>
          <p:cNvPicPr>
            <a:picLocks noChangeAspect="1" noChangeArrowheads="1"/>
          </p:cNvPicPr>
          <p:nvPr/>
        </p:nvPicPr>
        <p:blipFill>
          <a:blip r:embed="rId4"/>
          <a:srcRect l="24096" t="32530" r="20482" b="13253"/>
          <a:stretch>
            <a:fillRect/>
          </a:stretch>
        </p:blipFill>
        <p:spPr bwMode="auto">
          <a:xfrm>
            <a:off x="4591024" y="4229086"/>
            <a:ext cx="2044700" cy="2000250"/>
          </a:xfrm>
          <a:prstGeom prst="rect">
            <a:avLst/>
          </a:prstGeom>
          <a:noFill/>
        </p:spPr>
      </p:pic>
      <p:pic>
        <p:nvPicPr>
          <p:cNvPr id="8" name="Picture 13" descr="D:\Fraps\pictures\DXTest 2010-06-10 16-48-33-02.bmp"/>
          <p:cNvPicPr>
            <a:picLocks noChangeAspect="1" noChangeArrowheads="1"/>
          </p:cNvPicPr>
          <p:nvPr/>
        </p:nvPicPr>
        <p:blipFill>
          <a:blip r:embed="rId5"/>
          <a:srcRect l="23171" t="32753" r="20731" b="12370"/>
          <a:stretch>
            <a:fillRect/>
          </a:stretch>
        </p:blipFill>
        <p:spPr bwMode="auto">
          <a:xfrm>
            <a:off x="2457424" y="4229086"/>
            <a:ext cx="2044700" cy="2000250"/>
          </a:xfrm>
          <a:prstGeom prst="rect">
            <a:avLst/>
          </a:prstGeom>
          <a:noFill/>
        </p:spPr>
      </p:pic>
      <p:pic>
        <p:nvPicPr>
          <p:cNvPr id="9" name="Picture 14" descr="D:\Fraps\pictures\DXTest 2010-06-10 16-56-49-62.bmp"/>
          <p:cNvPicPr>
            <a:picLocks noChangeAspect="1" noChangeArrowheads="1"/>
          </p:cNvPicPr>
          <p:nvPr/>
        </p:nvPicPr>
        <p:blipFill>
          <a:blip r:embed="rId6"/>
          <a:srcRect l="25562" t="38343" b="17416"/>
          <a:stretch>
            <a:fillRect/>
          </a:stretch>
        </p:blipFill>
        <p:spPr bwMode="auto">
          <a:xfrm>
            <a:off x="4102074" y="1428736"/>
            <a:ext cx="4311650" cy="256258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71802" y="614364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Diffuse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628" y="614364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Phong</a:t>
            </a:r>
            <a:r>
              <a:rPr lang="en-US" altLang="zh-CN" dirty="0" smtClean="0">
                <a:latin typeface="Calibri" pitchFamily="34" charset="0"/>
              </a:rPr>
              <a:t>, n=30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29454" y="614364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Calibri" pitchFamily="34" charset="0"/>
              </a:rPr>
              <a:t>Phong</a:t>
            </a:r>
            <a:r>
              <a:rPr lang="en-US" altLang="zh-CN" dirty="0" smtClean="0">
                <a:latin typeface="Calibri" pitchFamily="34" charset="0"/>
              </a:rPr>
              <a:t>, n=100</a:t>
            </a:r>
            <a:endParaRPr lang="zh-CN" alt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D:\MyWorks\paper\siggraph\proof\acmsiggraph\ring1.png"/>
          <p:cNvPicPr>
            <a:picLocks noChangeAspect="1" noChangeArrowheads="1"/>
          </p:cNvPicPr>
          <p:nvPr/>
        </p:nvPicPr>
        <p:blipFill>
          <a:blip r:embed="rId2"/>
          <a:srcRect l="9479" t="26646" r="26771" b="13353"/>
          <a:stretch>
            <a:fillRect/>
          </a:stretch>
        </p:blipFill>
        <p:spPr bwMode="auto">
          <a:xfrm>
            <a:off x="4857752" y="1214422"/>
            <a:ext cx="3643338" cy="3429024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Result: Caustics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8" name="Picture 9" descr="D:\Fraps\pictures\DXTest 2010-06-10 16-33-16-23.bmp"/>
          <p:cNvPicPr>
            <a:picLocks noChangeAspect="1" noChangeArrowheads="1"/>
          </p:cNvPicPr>
          <p:nvPr/>
        </p:nvPicPr>
        <p:blipFill>
          <a:blip r:embed="rId3"/>
          <a:srcRect t="60270" r="55666"/>
          <a:stretch>
            <a:fillRect/>
          </a:stretch>
        </p:blipFill>
        <p:spPr bwMode="auto">
          <a:xfrm>
            <a:off x="3071802" y="3357562"/>
            <a:ext cx="3587259" cy="3214710"/>
          </a:xfrm>
          <a:prstGeom prst="rect">
            <a:avLst/>
          </a:prstGeom>
          <a:noFill/>
        </p:spPr>
      </p:pic>
      <p:pic>
        <p:nvPicPr>
          <p:cNvPr id="8196" name="Picture 4" descr="D:\MyWorks\paper\egsr10\fin\show7.png"/>
          <p:cNvPicPr>
            <a:picLocks noChangeAspect="1" noChangeArrowheads="1"/>
          </p:cNvPicPr>
          <p:nvPr/>
        </p:nvPicPr>
        <p:blipFill>
          <a:blip r:embed="rId4"/>
          <a:srcRect l="21127" t="24547" r="10965" b="13581"/>
          <a:stretch>
            <a:fillRect/>
          </a:stretch>
        </p:blipFill>
        <p:spPr bwMode="auto">
          <a:xfrm>
            <a:off x="285720" y="1571612"/>
            <a:ext cx="3920378" cy="3571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Ground Truth Comparison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9218" name="Picture 2" descr="D:\MyWorks\paper\egsr10\fin\box_pathtr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1428736"/>
            <a:ext cx="4071966" cy="4071966"/>
          </a:xfrm>
          <a:prstGeom prst="rect">
            <a:avLst/>
          </a:prstGeom>
          <a:noFill/>
        </p:spPr>
      </p:pic>
      <p:pic>
        <p:nvPicPr>
          <p:cNvPr id="9219" name="Picture 3" descr="D:\MyWorks\paper\egsr10\fin\box_realti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428736"/>
            <a:ext cx="4103698" cy="410369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00166" y="564357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Ours: 21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60" y="564357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Path tracing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00364" y="5929330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Indirect shadows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Ground Truth Comparison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11266" name="Picture 2" descr="D:\MyWorks\paper\egsr10\fin\ring_photonmap.png"/>
          <p:cNvPicPr>
            <a:picLocks noChangeAspect="1" noChangeArrowheads="1"/>
          </p:cNvPicPr>
          <p:nvPr/>
        </p:nvPicPr>
        <p:blipFill>
          <a:blip r:embed="rId2"/>
          <a:srcRect l="18367" t="16327"/>
          <a:stretch>
            <a:fillRect/>
          </a:stretch>
        </p:blipFill>
        <p:spPr bwMode="auto">
          <a:xfrm>
            <a:off x="4643438" y="1428736"/>
            <a:ext cx="3714776" cy="3807645"/>
          </a:xfrm>
          <a:prstGeom prst="rect">
            <a:avLst/>
          </a:prstGeom>
          <a:noFill/>
        </p:spPr>
      </p:pic>
      <p:pic>
        <p:nvPicPr>
          <p:cNvPr id="11267" name="Picture 3" descr="D:\MyWorks\paper\egsr10\fin\ring_realtime.png"/>
          <p:cNvPicPr>
            <a:picLocks noChangeAspect="1" noChangeArrowheads="1"/>
          </p:cNvPicPr>
          <p:nvPr/>
        </p:nvPicPr>
        <p:blipFill>
          <a:blip r:embed="rId3"/>
          <a:srcRect l="18367" t="16327"/>
          <a:stretch>
            <a:fillRect/>
          </a:stretch>
        </p:blipFill>
        <p:spPr bwMode="auto">
          <a:xfrm>
            <a:off x="714348" y="1428736"/>
            <a:ext cx="3693867" cy="37862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71604" y="5214950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Ours: 38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528638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Photon Mapping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00364" y="5715016"/>
            <a:ext cx="3500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Caustics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Ground Truth Comparison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10242" name="Picture 2" descr="D:\MyWorks\paper\egsr10\fin\room5-pathtr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357298"/>
            <a:ext cx="3929090" cy="39290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00166" y="535782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Ours: 13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60" y="535782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Path tracing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10244" name="Picture 4" descr="D:\MyWorks\paper\egsr10\fin\room5-realti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357298"/>
            <a:ext cx="3929090" cy="39290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aphicFrame>
        <p:nvGraphicFramePr>
          <p:cNvPr id="5" name="内容占位符 5"/>
          <p:cNvGraphicFramePr>
            <a:graphicFrameLocks noGrp="1"/>
          </p:cNvGraphicFramePr>
          <p:nvPr>
            <p:ph idx="1"/>
          </p:nvPr>
        </p:nvGraphicFramePr>
        <p:xfrm>
          <a:off x="357158" y="1785926"/>
          <a:ext cx="8286810" cy="3606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57362"/>
                <a:gridCol w="1657362"/>
                <a:gridCol w="1657362"/>
                <a:gridCol w="1657362"/>
                <a:gridCol w="165736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黑体" pitchFamily="2" charset="-122"/>
                          <a:ea typeface="黑体" pitchFamily="2" charset="-122"/>
                        </a:rPr>
                        <a:t>Scene</a:t>
                      </a:r>
                      <a:endParaRPr lang="zh-CN" altLang="en-US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黑体" pitchFamily="2" charset="-122"/>
                          <a:ea typeface="黑体" pitchFamily="2" charset="-122"/>
                        </a:rPr>
                        <a:t>Triangles</a:t>
                      </a:r>
                      <a:endParaRPr lang="zh-CN" altLang="en-US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黑体" pitchFamily="2" charset="-122"/>
                          <a:ea typeface="黑体" pitchFamily="2" charset="-122"/>
                        </a:rPr>
                        <a:t>Global</a:t>
                      </a:r>
                    </a:p>
                    <a:p>
                      <a:pPr algn="ctr"/>
                      <a:r>
                        <a:rPr lang="en-US" altLang="zh-CN" b="1" baseline="0" dirty="0" smtClean="0">
                          <a:latin typeface="黑体" pitchFamily="2" charset="-122"/>
                          <a:ea typeface="黑体" pitchFamily="2" charset="-122"/>
                        </a:rPr>
                        <a:t> Photons</a:t>
                      </a:r>
                      <a:endParaRPr lang="zh-CN" altLang="en-US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黑体" pitchFamily="2" charset="-122"/>
                          <a:ea typeface="黑体" pitchFamily="2" charset="-122"/>
                        </a:rPr>
                        <a:t>Caustic</a:t>
                      </a:r>
                      <a:r>
                        <a:rPr lang="en-US" altLang="zh-CN" b="1" baseline="0" dirty="0" smtClean="0">
                          <a:latin typeface="黑体" pitchFamily="2" charset="-122"/>
                          <a:ea typeface="黑体" pitchFamily="2" charset="-122"/>
                        </a:rPr>
                        <a:t> Photons</a:t>
                      </a:r>
                      <a:endParaRPr lang="zh-CN" altLang="en-US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黑体" pitchFamily="2" charset="-122"/>
                          <a:ea typeface="黑体" pitchFamily="2" charset="-122"/>
                        </a:rPr>
                        <a:t>FPS</a:t>
                      </a:r>
                      <a:endParaRPr lang="zh-CN" altLang="en-US" b="1" dirty="0"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Box1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15K 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376K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0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11.4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Water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21K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91K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89K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12.8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Room1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84K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403K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2.9K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5.4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Cambria" pitchFamily="18" charset="0"/>
                          <a:ea typeface="+mj-ea"/>
                        </a:rPr>
                        <a:t>Sibenik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79K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739K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0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5.5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Box2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58K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464K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0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9.2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Room2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101K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368K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0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7.5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Ring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2.1K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0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164K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28.2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Under Water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54K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B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536K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B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822K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B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ambria" pitchFamily="18" charset="0"/>
                          <a:ea typeface="+mj-ea"/>
                        </a:rPr>
                        <a:t>6.3</a:t>
                      </a:r>
                      <a:endParaRPr lang="zh-CN" altLang="en-US" dirty="0">
                        <a:latin typeface="Cambria" pitchFamily="18" charset="0"/>
                        <a:ea typeface="+mj-ea"/>
                      </a:endParaRPr>
                    </a:p>
                  </a:txBody>
                  <a:tcPr>
                    <a:lnR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7158" y="1285860"/>
            <a:ext cx="56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On NVIDIA </a:t>
            </a:r>
            <a:r>
              <a:rPr lang="en-US" altLang="zh-CN" dirty="0" err="1" smtClean="0">
                <a:latin typeface="Calibri" pitchFamily="34" charset="0"/>
              </a:rPr>
              <a:t>Geforce</a:t>
            </a:r>
            <a:r>
              <a:rPr lang="en-US" altLang="zh-CN" dirty="0" smtClean="0">
                <a:latin typeface="Calibri" pitchFamily="34" charset="0"/>
              </a:rPr>
              <a:t> 260 GTX     @   1024 X 1024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48" y="5643578"/>
            <a:ext cx="57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 quality first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Performance/Quality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122" name="Picture 2" descr="D:\MyWorks\picture\DXTest 2010-06-22 19-25-40-82.png"/>
          <p:cNvPicPr>
            <a:picLocks noChangeAspect="1" noChangeArrowheads="1"/>
          </p:cNvPicPr>
          <p:nvPr/>
        </p:nvPicPr>
        <p:blipFill>
          <a:blip r:embed="rId2">
            <a:lum bright="10000" contrast="10000"/>
          </a:blip>
          <a:srcRect l="18113" t="14088" r="13461" b="9435"/>
          <a:stretch>
            <a:fillRect/>
          </a:stretch>
        </p:blipFill>
        <p:spPr bwMode="auto">
          <a:xfrm>
            <a:off x="928662" y="1285860"/>
            <a:ext cx="3571900" cy="3992123"/>
          </a:xfrm>
          <a:prstGeom prst="rect">
            <a:avLst/>
          </a:prstGeom>
          <a:noFill/>
        </p:spPr>
      </p:pic>
      <p:pic>
        <p:nvPicPr>
          <p:cNvPr id="5123" name="Picture 3" descr="D:\MyWorks\picture\DXTest 2010-06-22 19-39-38-59.pn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 l="18000" t="14000" r="14000" b="10000"/>
          <a:stretch>
            <a:fillRect/>
          </a:stretch>
        </p:blipFill>
        <p:spPr bwMode="auto">
          <a:xfrm>
            <a:off x="5143504" y="1285860"/>
            <a:ext cx="3579420" cy="400052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000100" y="1285860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</a:rPr>
              <a:t>776k photons @ 11 FPS 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3504" y="1285860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Calibri" pitchFamily="34" charset="0"/>
              </a:rPr>
              <a:t>78k photons @ 40 FPS 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7224" y="928670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800 X 800</a:t>
            </a:r>
            <a:endParaRPr lang="zh-CN" altLang="en-US" dirty="0">
              <a:latin typeface="Calibri" pitchFamily="34" charset="0"/>
            </a:endParaRPr>
          </a:p>
        </p:txBody>
      </p:sp>
      <p:cxnSp>
        <p:nvCxnSpPr>
          <p:cNvPr id="18" name="形状 17"/>
          <p:cNvCxnSpPr>
            <a:stCxn id="11" idx="3"/>
          </p:cNvCxnSpPr>
          <p:nvPr/>
        </p:nvCxnSpPr>
        <p:spPr>
          <a:xfrm flipV="1">
            <a:off x="5643570" y="4857760"/>
            <a:ext cx="785818" cy="873775"/>
          </a:xfrm>
          <a:prstGeom prst="curved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00430" y="5572140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Boundary bias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28992" y="5500702"/>
            <a:ext cx="221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Indirect shadow</a:t>
            </a:r>
            <a:endParaRPr lang="zh-CN" altLang="en-US" sz="2400" dirty="0"/>
          </a:p>
        </p:txBody>
      </p:sp>
      <p:cxnSp>
        <p:nvCxnSpPr>
          <p:cNvPr id="14" name="曲线连接符 13"/>
          <p:cNvCxnSpPr/>
          <p:nvPr/>
        </p:nvCxnSpPr>
        <p:spPr>
          <a:xfrm rot="10800000">
            <a:off x="2285984" y="4857760"/>
            <a:ext cx="785818" cy="873775"/>
          </a:xfrm>
          <a:prstGeom prst="curved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形状 43"/>
          <p:cNvCxnSpPr>
            <a:stCxn id="23" idx="3"/>
          </p:cNvCxnSpPr>
          <p:nvPr/>
        </p:nvCxnSpPr>
        <p:spPr>
          <a:xfrm flipV="1">
            <a:off x="5715008" y="4000505"/>
            <a:ext cx="1714512" cy="1802468"/>
          </a:xfrm>
          <a:prstGeom prst="curved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形状 46"/>
          <p:cNvCxnSpPr>
            <a:stCxn id="11" idx="1"/>
          </p:cNvCxnSpPr>
          <p:nvPr/>
        </p:nvCxnSpPr>
        <p:spPr>
          <a:xfrm rot="10800000">
            <a:off x="3214678" y="4000505"/>
            <a:ext cx="214314" cy="1731030"/>
          </a:xfrm>
          <a:prstGeom prst="curvedConnector2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572264" y="1643050"/>
            <a:ext cx="1878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95000"/>
                  </a:schemeClr>
                </a:solidFill>
                <a:latin typeface="Calibri" pitchFamily="34" charset="0"/>
              </a:rPr>
              <a:t>Similar to [McGuire 09]</a:t>
            </a:r>
            <a:endParaRPr lang="zh-CN" altLang="en-US" sz="1400" dirty="0">
              <a:solidFill>
                <a:schemeClr val="tx1">
                  <a:lumMod val="9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1" grpId="0"/>
      <p:bldP spid="1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Bias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10242" name="Picture 2" descr="D:\MyWorks\paper\egsr10\fin\room5-pathtra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6314" y="1357298"/>
            <a:ext cx="3929090" cy="392909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00166" y="5715016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Ours: 13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60" y="564357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Path tracing</a:t>
            </a:r>
            <a:endParaRPr lang="zh-CN" altLang="en-US" dirty="0">
              <a:latin typeface="Calibri" pitchFamily="34" charset="0"/>
            </a:endParaRPr>
          </a:p>
        </p:txBody>
      </p:sp>
      <p:pic>
        <p:nvPicPr>
          <p:cNvPr id="10244" name="Picture 4" descr="D:\MyWorks\paper\egsr10\fin\room5-realti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357298"/>
            <a:ext cx="3929090" cy="3929090"/>
          </a:xfrm>
          <a:prstGeom prst="rect">
            <a:avLst/>
          </a:prstGeom>
          <a:noFill/>
        </p:spPr>
      </p:pic>
      <p:sp>
        <p:nvSpPr>
          <p:cNvPr id="11" name="椭圆 10"/>
          <p:cNvSpPr/>
          <p:nvPr/>
        </p:nvSpPr>
        <p:spPr>
          <a:xfrm>
            <a:off x="152400" y="3295648"/>
            <a:ext cx="2357422" cy="121444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71472" y="4572008"/>
            <a:ext cx="1928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Blurry shadow</a:t>
            </a:r>
          </a:p>
          <a:p>
            <a:r>
              <a:rPr lang="en-US" altLang="zh-CN" dirty="0" smtClean="0"/>
              <a:t>Light leaking</a:t>
            </a:r>
          </a:p>
          <a:p>
            <a:r>
              <a:rPr lang="en-US" altLang="zh-CN" dirty="0" smtClean="0"/>
              <a:t>Dark area</a:t>
            </a:r>
            <a:endParaRPr lang="zh-CN" altLang="en-US" dirty="0"/>
          </a:p>
        </p:txBody>
      </p:sp>
      <p:sp>
        <p:nvSpPr>
          <p:cNvPr id="13" name="椭圆 12"/>
          <p:cNvSpPr/>
          <p:nvPr/>
        </p:nvSpPr>
        <p:spPr>
          <a:xfrm>
            <a:off x="1071538" y="2357430"/>
            <a:ext cx="1071570" cy="150019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928794" y="1142984"/>
            <a:ext cx="1071570" cy="150019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Limitation: Reflection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11266" name="Picture 2" descr="D:\MyWorks\paper\egsr10\fin\ring_photonmap.png"/>
          <p:cNvPicPr>
            <a:picLocks noChangeAspect="1" noChangeArrowheads="1"/>
          </p:cNvPicPr>
          <p:nvPr/>
        </p:nvPicPr>
        <p:blipFill>
          <a:blip r:embed="rId2"/>
          <a:srcRect l="18367" t="16327"/>
          <a:stretch>
            <a:fillRect/>
          </a:stretch>
        </p:blipFill>
        <p:spPr bwMode="auto">
          <a:xfrm>
            <a:off x="4643438" y="1428736"/>
            <a:ext cx="3714776" cy="3807645"/>
          </a:xfrm>
          <a:prstGeom prst="rect">
            <a:avLst/>
          </a:prstGeom>
          <a:noFill/>
        </p:spPr>
      </p:pic>
      <p:pic>
        <p:nvPicPr>
          <p:cNvPr id="11267" name="Picture 3" descr="D:\MyWorks\paper\egsr10\fin\ring_realtime.png"/>
          <p:cNvPicPr>
            <a:picLocks noChangeAspect="1" noChangeArrowheads="1"/>
          </p:cNvPicPr>
          <p:nvPr/>
        </p:nvPicPr>
        <p:blipFill>
          <a:blip r:embed="rId3"/>
          <a:srcRect l="18367" t="16327"/>
          <a:stretch>
            <a:fillRect/>
          </a:stretch>
        </p:blipFill>
        <p:spPr bwMode="auto">
          <a:xfrm>
            <a:off x="714348" y="1428736"/>
            <a:ext cx="3693867" cy="37862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71604" y="5214950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Ours: 38 FPS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8" y="5286388"/>
            <a:ext cx="214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alibri" pitchFamily="34" charset="0"/>
              </a:rPr>
              <a:t>Photon Mapping</a:t>
            </a:r>
            <a:endParaRPr lang="zh-CN" altLang="en-US" dirty="0">
              <a:latin typeface="Calibri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43570" y="2143116"/>
            <a:ext cx="1714512" cy="85725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14480" y="2143116"/>
            <a:ext cx="1714512" cy="85725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Video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2571744"/>
            <a:ext cx="9001156" cy="2271722"/>
          </a:xfrm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Thank you for your attention</a:t>
            </a:r>
            <a:endParaRPr lang="zh-CN" altLang="en-US" dirty="0">
              <a:solidFill>
                <a:schemeClr val="tx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Photon Mapping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Traditional photon mapping</a:t>
            </a:r>
          </a:p>
          <a:p>
            <a:pPr lvl="1"/>
            <a:r>
              <a:rPr lang="en-US" altLang="zh-CN" dirty="0" smtClean="0"/>
              <a:t>Off-line rendering </a:t>
            </a:r>
          </a:p>
          <a:p>
            <a:pPr lvl="2"/>
            <a:r>
              <a:rPr lang="en-US" altLang="zh-CN" dirty="0" smtClean="0"/>
              <a:t>Seconds / minutes for rendering</a:t>
            </a:r>
          </a:p>
          <a:p>
            <a:pPr lvl="1"/>
            <a:r>
              <a:rPr lang="en-US" altLang="zh-CN" dirty="0" smtClean="0"/>
              <a:t>Photon tracing &amp;</a:t>
            </a:r>
          </a:p>
          <a:p>
            <a:pPr lvl="1">
              <a:buNone/>
            </a:pPr>
            <a:r>
              <a:rPr lang="en-US" altLang="zh-CN" dirty="0" smtClean="0"/>
              <a:t>    Radiance reconstruction</a:t>
            </a:r>
          </a:p>
          <a:p>
            <a:pPr lvl="2"/>
            <a:r>
              <a:rPr lang="en-US" altLang="zh-CN" dirty="0" smtClean="0"/>
              <a:t>Both expensive!</a:t>
            </a:r>
          </a:p>
          <a:p>
            <a:pPr lvl="2">
              <a:buNone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32" name="Picture 4" descr="E:\Study\毕业设计\thesis\my\figures\phot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928934"/>
            <a:ext cx="178593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" descr="E:\Study\毕业设计\thesis\my\figures\p_caustic_indirec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7950" y="4929198"/>
            <a:ext cx="1785938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组合 43"/>
          <p:cNvGrpSpPr/>
          <p:nvPr/>
        </p:nvGrpSpPr>
        <p:grpSpPr>
          <a:xfrm>
            <a:off x="6357950" y="857232"/>
            <a:ext cx="1785938" cy="1785938"/>
            <a:chOff x="928662" y="4071942"/>
            <a:chExt cx="1785938" cy="1785938"/>
          </a:xfrm>
        </p:grpSpPr>
        <p:pic>
          <p:nvPicPr>
            <p:cNvPr id="31" name="Picture 3" descr="E:\Study\毕业设计\thesis\my\figures\p_nocaustic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28662" y="4071942"/>
              <a:ext cx="1785938" cy="1785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4" name="直接箭头连接符 33"/>
            <p:cNvCxnSpPr/>
            <p:nvPr/>
          </p:nvCxnSpPr>
          <p:spPr>
            <a:xfrm rot="10800000" flipV="1">
              <a:off x="1142975" y="4214817"/>
              <a:ext cx="642937" cy="5715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 rot="16200000" flipH="1">
              <a:off x="964381" y="4964911"/>
              <a:ext cx="500063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rot="5400000" flipH="1" flipV="1">
              <a:off x="1285850" y="4929192"/>
              <a:ext cx="357188" cy="357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>
            <a:xfrm rot="5400000">
              <a:off x="1715269" y="4428336"/>
              <a:ext cx="285750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1857350" y="4572005"/>
              <a:ext cx="357187" cy="142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>
              <a:off x="1857350" y="4286255"/>
              <a:ext cx="642937" cy="2143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 rot="16200000" flipV="1">
              <a:off x="2321694" y="4321973"/>
              <a:ext cx="214312" cy="142875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 rot="16200000" flipH="1">
              <a:off x="1357287" y="5214942"/>
              <a:ext cx="785813" cy="2143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下箭头 41"/>
          <p:cNvSpPr/>
          <p:nvPr/>
        </p:nvSpPr>
        <p:spPr>
          <a:xfrm>
            <a:off x="7858148" y="2571744"/>
            <a:ext cx="357188" cy="428625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>
            <a:off x="7858148" y="4572008"/>
            <a:ext cx="357188" cy="428625"/>
          </a:xfrm>
          <a:prstGeom prst="downArrow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Image Space Photon Tracing</a:t>
            </a:r>
            <a:endParaRPr lang="zh-CN" altLang="en-US" sz="4000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28596" y="1285860"/>
          <a:ext cx="8143934" cy="507209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5687"/>
                <a:gridCol w="2413340"/>
                <a:gridCol w="2439924"/>
                <a:gridCol w="2274983"/>
              </a:tblGrid>
              <a:tr h="774400"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Image Space</a:t>
                      </a:r>
                      <a:endParaRPr lang="zh-CN" altLang="en-US" sz="28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Object</a:t>
                      </a:r>
                      <a:r>
                        <a:rPr lang="en-US" altLang="zh-CN" sz="2800" baseline="0" dirty="0" smtClean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</a:rPr>
                        <a:t> Space</a:t>
                      </a:r>
                      <a:endParaRPr lang="zh-CN" altLang="en-US" sz="2800" dirty="0"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44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Pros.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Reconstruction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Fast 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Slow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748941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Implementation  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Simple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Complicated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913118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Searching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FFFF00"/>
                          </a:solidFill>
                        </a:rPr>
                        <a:t>Depend on geometry complexity </a:t>
                      </a:r>
                      <a:endParaRPr lang="zh-CN" altLang="en-US" sz="20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FFFF00"/>
                          </a:solidFill>
                        </a:rPr>
                        <a:t>Constant  time</a:t>
                      </a:r>
                      <a:endParaRPr lang="zh-CN" alt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100398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Cons.</a:t>
                      </a:r>
                      <a:endParaRPr lang="zh-CN" altLang="en-US" sz="2400" dirty="0"/>
                    </a:p>
                  </a:txBody>
                  <a:tcPr anchor="ctr">
                    <a:lnL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Accuracy 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Approximate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Accurate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  <a:tr h="857256">
                <a:tc vMerge="1"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Applicability 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smtClean="0"/>
                        <a:t>Simple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All</a:t>
                      </a:r>
                      <a:r>
                        <a:rPr lang="en-US" altLang="zh-CN" sz="2400" baseline="0" dirty="0" smtClean="0"/>
                        <a:t> cases</a:t>
                      </a:r>
                      <a:endParaRPr lang="zh-CN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lumOff val="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Image Space?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Consider the </a:t>
            </a:r>
            <a:r>
              <a:rPr lang="en-US" dirty="0" smtClean="0"/>
              <a:t>disadvantages</a:t>
            </a:r>
          </a:p>
          <a:p>
            <a:pPr lvl="1"/>
            <a:r>
              <a:rPr lang="en-US" altLang="zh-CN" sz="2800" dirty="0" smtClean="0"/>
              <a:t>Approximate result</a:t>
            </a:r>
          </a:p>
          <a:p>
            <a:pPr lvl="2"/>
            <a:r>
              <a:rPr lang="en-US" altLang="zh-CN" dirty="0" smtClean="0"/>
              <a:t>Photon mapping only care about the </a:t>
            </a:r>
            <a:r>
              <a:rPr lang="en-US" altLang="zh-CN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density</a:t>
            </a:r>
            <a:r>
              <a:rPr lang="en-US" altLang="zh-CN" dirty="0" smtClean="0"/>
              <a:t> of points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Represent geometry by images</a:t>
            </a:r>
          </a:p>
          <a:p>
            <a:pPr lvl="2"/>
            <a:r>
              <a:rPr lang="en-US" altLang="zh-CN" dirty="0" smtClean="0"/>
              <a:t>Use multiple environment maps</a:t>
            </a:r>
          </a:p>
          <a:p>
            <a:pPr lvl="2"/>
            <a:r>
              <a:rPr lang="en-US" altLang="zh-CN" dirty="0" smtClean="0"/>
              <a:t>Select centers to cover most surfaces</a:t>
            </a:r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071538" y="4643446"/>
            <a:ext cx="5643602" cy="10715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 rot="14656012">
            <a:off x="4538164" y="5710286"/>
            <a:ext cx="428628" cy="19410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2786058"/>
            <a:ext cx="4714908" cy="1680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4929190" y="5786454"/>
            <a:ext cx="357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Georgia" pitchFamily="18" charset="0"/>
              </a:rPr>
              <a:t>Our main contribution</a:t>
            </a:r>
            <a:endParaRPr lang="zh-CN" altLang="en-US" sz="2400" i="1" dirty="0">
              <a:solidFill>
                <a:schemeClr val="accent2">
                  <a:lumMod val="20000"/>
                  <a:lumOff val="80000"/>
                </a:schemeClr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3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Existing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altLang="zh-CN" dirty="0" smtClean="0"/>
              <a:t>Image space ray tracing</a:t>
            </a:r>
          </a:p>
          <a:p>
            <a:pPr marL="667512" lvl="2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altLang="zh-CN" dirty="0" smtClean="0"/>
              <a:t>For specular reflection</a:t>
            </a:r>
          </a:p>
          <a:p>
            <a:pPr marL="932688" lvl="3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altLang="zh-CN" dirty="0" err="1" smtClean="0"/>
              <a:t>Szirmay-Kalos</a:t>
            </a:r>
            <a:r>
              <a:rPr lang="en-US" altLang="zh-CN" dirty="0" smtClean="0"/>
              <a:t> et al. 2005</a:t>
            </a:r>
          </a:p>
          <a:p>
            <a:pPr marL="667512" lvl="2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altLang="zh-CN" dirty="0" smtClean="0"/>
              <a:t>For caustic photon tracing.</a:t>
            </a:r>
          </a:p>
          <a:p>
            <a:pPr marL="932688" lvl="3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r>
              <a:rPr lang="en-US" altLang="zh-CN" dirty="0" smtClean="0"/>
              <a:t>Caustic mapping</a:t>
            </a:r>
          </a:p>
          <a:p>
            <a:r>
              <a:rPr lang="en-US" altLang="zh-CN" sz="2800" dirty="0" smtClean="0"/>
              <a:t>Key idea </a:t>
            </a:r>
          </a:p>
          <a:p>
            <a:pPr lvl="1"/>
            <a:r>
              <a:rPr lang="en-US" altLang="zh-CN" dirty="0" smtClean="0"/>
              <a:t>Store geometry information in depth maps</a:t>
            </a:r>
          </a:p>
          <a:p>
            <a:pPr lvl="1"/>
            <a:r>
              <a:rPr lang="en-US" altLang="zh-CN" dirty="0" smtClean="0"/>
              <a:t>Implicit equation of the surface</a:t>
            </a:r>
          </a:p>
          <a:p>
            <a:pPr lvl="1"/>
            <a:r>
              <a:rPr lang="en-US" altLang="zh-CN" dirty="0" smtClean="0"/>
              <a:t>Points along the ray</a:t>
            </a:r>
          </a:p>
          <a:p>
            <a:pPr lvl="1"/>
            <a:r>
              <a:rPr lang="en-US" altLang="zh-CN" dirty="0" smtClean="0"/>
              <a:t>Solve equation</a:t>
            </a:r>
          </a:p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endParaRPr lang="en-US" altLang="zh-CN" dirty="0" smtClean="0"/>
          </a:p>
          <a:p>
            <a:pPr marL="667512" lvl="2" indent="-342900">
              <a:spcBef>
                <a:spcPts val="700"/>
              </a:spcBef>
              <a:buClr>
                <a:schemeClr val="tx2"/>
              </a:buClr>
              <a:buSzPct val="95000"/>
              <a:buFont typeface="Wingdings"/>
              <a:buChar char=""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30000" contrast="40000"/>
          </a:blip>
          <a:srcRect/>
          <a:stretch>
            <a:fillRect/>
          </a:stretch>
        </p:blipFill>
        <p:spPr bwMode="auto">
          <a:xfrm>
            <a:off x="5500694" y="4643446"/>
            <a:ext cx="1028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30000" contrast="40000"/>
          </a:blip>
          <a:srcRect/>
          <a:stretch>
            <a:fillRect/>
          </a:stretch>
        </p:blipFill>
        <p:spPr bwMode="auto">
          <a:xfrm>
            <a:off x="3929058" y="5098265"/>
            <a:ext cx="1714512" cy="40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40000" contrast="40000"/>
          </a:blip>
          <a:srcRect/>
          <a:stretch>
            <a:fillRect/>
          </a:stretch>
        </p:blipFill>
        <p:spPr bwMode="auto">
          <a:xfrm>
            <a:off x="3357554" y="5572140"/>
            <a:ext cx="29527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Problems with Single Image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</a:t>
            </a:r>
            <a:r>
              <a:rPr lang="en-US" altLang="zh-CN" dirty="0" smtClean="0">
                <a:latin typeface="Calibri" pitchFamily="34" charset="0"/>
              </a:rPr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Required point is not stored in the rendered image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43108" y="2143116"/>
            <a:ext cx="4786346" cy="4202647"/>
            <a:chOff x="4429124" y="1285860"/>
            <a:chExt cx="2928958" cy="2571768"/>
          </a:xfrm>
        </p:grpSpPr>
        <p:grpSp>
          <p:nvGrpSpPr>
            <p:cNvPr id="6" name="组合 90"/>
            <p:cNvGrpSpPr/>
            <p:nvPr/>
          </p:nvGrpSpPr>
          <p:grpSpPr>
            <a:xfrm>
              <a:off x="4429124" y="1285860"/>
              <a:ext cx="2928958" cy="2571768"/>
              <a:chOff x="4429124" y="1285860"/>
              <a:chExt cx="2928958" cy="257176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429124" y="2357430"/>
                <a:ext cx="1285884" cy="1357322"/>
              </a:xfrm>
              <a:prstGeom prst="ellipse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1248" y="2009765"/>
                <a:ext cx="1000132" cy="857256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 rot="5400000">
                <a:off x="4607719" y="2321711"/>
                <a:ext cx="2214578" cy="857256"/>
              </a:xfrm>
              <a:prstGeom prst="straightConnector1">
                <a:avLst/>
              </a:prstGeom>
              <a:noFill/>
              <a:ln w="38100" cap="flat" cmpd="sng" algn="ctr">
                <a:solidFill>
                  <a:schemeClr val="accent2">
                    <a:lumMod val="75000"/>
                  </a:schemeClr>
                </a:solidFill>
                <a:prstDash val="sysDash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13" name="椭圆 12"/>
              <p:cNvSpPr/>
              <p:nvPr/>
            </p:nvSpPr>
            <p:spPr>
              <a:xfrm>
                <a:off x="6786578" y="1571612"/>
                <a:ext cx="72000" cy="72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57950" y="1285860"/>
                <a:ext cx="1000132" cy="23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95000"/>
                      </a:schemeClr>
                    </a:solidFill>
                    <a:effectLst/>
                    <a:uLnTx/>
                    <a:uFillTx/>
                  </a:rPr>
                  <a:t>Viewpoint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343530" y="239553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643008" y="278549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676643" y="2750338"/>
                <a:ext cx="500066" cy="23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95000"/>
                      </a:schemeClr>
                    </a:solidFill>
                    <a:effectLst/>
                    <a:uLnTx/>
                    <a:uFillTx/>
                  </a:rPr>
                  <a:t>A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14942" y="2143116"/>
                <a:ext cx="428628" cy="23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95000"/>
                      </a:schemeClr>
                    </a:solidFill>
                    <a:effectLst/>
                    <a:uLnTx/>
                    <a:uFillTx/>
                  </a:rPr>
                  <a:t>B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643570" y="1428736"/>
                <a:ext cx="714380" cy="233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95000"/>
                      </a:schemeClr>
                    </a:solidFill>
                    <a:effectLst/>
                    <a:uLnTx/>
                    <a:uFillTx/>
                  </a:rPr>
                  <a:t>Ray</a:t>
                </a:r>
                <a:endParaRPr kumimoji="0" lang="zh-CN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</a:schemeClr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20" name="直接箭头连接符 19"/>
              <p:cNvCxnSpPr>
                <a:stCxn id="13" idx="2"/>
                <a:endCxn id="15" idx="7"/>
              </p:cNvCxnSpPr>
              <p:nvPr/>
            </p:nvCxnSpPr>
            <p:spPr>
              <a:xfrm rot="10800000" flipV="1">
                <a:off x="5404986" y="1607612"/>
                <a:ext cx="1381592" cy="798462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FF00"/>
                </a:solidFill>
                <a:prstDash val="sysDot"/>
                <a:tailEnd type="arrow"/>
              </a:ln>
              <a:effectLst/>
            </p:spPr>
          </p:cxnSp>
        </p:grpSp>
        <p:cxnSp>
          <p:nvCxnSpPr>
            <p:cNvPr id="7" name="直接箭头连接符 6"/>
            <p:cNvCxnSpPr>
              <a:stCxn id="13" idx="4"/>
            </p:cNvCxnSpPr>
            <p:nvPr/>
          </p:nvCxnSpPr>
          <p:spPr>
            <a:xfrm rot="5400000">
              <a:off x="5697570" y="1661050"/>
              <a:ext cx="1142446" cy="1107570"/>
            </a:xfrm>
            <a:prstGeom prst="straightConnector1">
              <a:avLst/>
            </a:prstGeom>
            <a:noFill/>
            <a:ln w="28575" cap="flat" cmpd="sng" algn="ctr">
              <a:solidFill>
                <a:srgbClr val="FFFF00"/>
              </a:solidFill>
              <a:prstDash val="sysDot"/>
              <a:tailEnd type="arrow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 rot="16200000" flipH="1">
              <a:off x="6405573" y="1933565"/>
              <a:ext cx="142876" cy="14287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 rot="5400000">
              <a:off x="6405573" y="1933565"/>
              <a:ext cx="142876" cy="14287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Problems with Single Image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 </a:t>
            </a:r>
            <a:r>
              <a:rPr lang="en-US" altLang="zh-CN" dirty="0" smtClean="0">
                <a:latin typeface="Calibri" pitchFamily="34" charset="0"/>
              </a:rPr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Required point is not stored in the rendered image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AAD1F-A305-4B75-BE9F-3C9D0188BEF7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B93BA"/>
              </a:clrFrom>
              <a:clrTo>
                <a:srgbClr val="7B93BA">
                  <a:alpha val="0"/>
                </a:srgbClr>
              </a:clrTo>
            </a:clrChange>
            <a:lum bright="10000" contrast="10000"/>
          </a:blip>
          <a:srcRect l="15656" t="19045" r="17512" b="12938"/>
          <a:stretch>
            <a:fillRect/>
          </a:stretch>
        </p:blipFill>
        <p:spPr bwMode="auto">
          <a:xfrm>
            <a:off x="642910" y="2643182"/>
            <a:ext cx="3500462" cy="364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rcRect l="17512" t="20072" r="16584" b="11003"/>
          <a:stretch>
            <a:fillRect/>
          </a:stretch>
        </p:blipFill>
        <p:spPr bwMode="auto">
          <a:xfrm>
            <a:off x="4572000" y="2643182"/>
            <a:ext cx="3429024" cy="367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曲线连接符 6"/>
          <p:cNvCxnSpPr/>
          <p:nvPr/>
        </p:nvCxnSpPr>
        <p:spPr>
          <a:xfrm rot="5400000">
            <a:off x="3071802" y="2714620"/>
            <a:ext cx="1428760" cy="714380"/>
          </a:xfrm>
          <a:prstGeom prst="curvedConnector3">
            <a:avLst>
              <a:gd name="adj1" fmla="val 50000"/>
            </a:avLst>
          </a:prstGeom>
          <a:ln w="38100">
            <a:solidFill>
              <a:srgbClr val="61B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/>
          <p:nvPr/>
        </p:nvCxnSpPr>
        <p:spPr>
          <a:xfrm rot="16200000" flipH="1">
            <a:off x="5464975" y="2321711"/>
            <a:ext cx="1857388" cy="1785950"/>
          </a:xfrm>
          <a:prstGeom prst="curvedConnector3">
            <a:avLst>
              <a:gd name="adj1" fmla="val 50000"/>
            </a:avLst>
          </a:prstGeom>
          <a:ln w="38100">
            <a:solidFill>
              <a:srgbClr val="61B6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穿越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穿越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穿越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7032</TotalTime>
  <Words>752</Words>
  <Application>Microsoft Office PowerPoint</Application>
  <PresentationFormat>全屏显示(4:3)</PresentationFormat>
  <Paragraphs>280</Paragraphs>
  <Slides>35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穿越</vt:lpstr>
      <vt:lpstr>Multi-Image Based Photon Tracing for Interactive Global Illumination of Dynamic Scenes</vt:lpstr>
      <vt:lpstr>Motivation</vt:lpstr>
      <vt:lpstr>Previous Works</vt:lpstr>
      <vt:lpstr>Photon Mapping </vt:lpstr>
      <vt:lpstr>Image Space Photon Tracing</vt:lpstr>
      <vt:lpstr>Why Image Space?</vt:lpstr>
      <vt:lpstr>Existing Methods</vt:lpstr>
      <vt:lpstr>Problems with Single Image</vt:lpstr>
      <vt:lpstr>Problems with Single Image</vt:lpstr>
      <vt:lpstr>Problems with Single Image</vt:lpstr>
      <vt:lpstr>Problems with Single Image</vt:lpstr>
      <vt:lpstr>Multiple Environment Maps</vt:lpstr>
      <vt:lpstr>How to Select Images?</vt:lpstr>
      <vt:lpstr>Heuristic Selection</vt:lpstr>
      <vt:lpstr>New Coverage Area</vt:lpstr>
      <vt:lpstr>Updating Selection</vt:lpstr>
      <vt:lpstr>Coverage </vt:lpstr>
      <vt:lpstr>幻灯片 18</vt:lpstr>
      <vt:lpstr>Finding Intersection </vt:lpstr>
      <vt:lpstr>Finding Intersection</vt:lpstr>
      <vt:lpstr>Rendering</vt:lpstr>
      <vt:lpstr>Variable splat sizes</vt:lpstr>
      <vt:lpstr>Multi-Level Upsampling</vt:lpstr>
      <vt:lpstr>Result</vt:lpstr>
      <vt:lpstr>Result: Glossy</vt:lpstr>
      <vt:lpstr>Result: Caustics</vt:lpstr>
      <vt:lpstr>Ground Truth Comparison</vt:lpstr>
      <vt:lpstr>Ground Truth Comparison</vt:lpstr>
      <vt:lpstr>Ground Truth Comparison</vt:lpstr>
      <vt:lpstr>Performance</vt:lpstr>
      <vt:lpstr>Performance/Quality</vt:lpstr>
      <vt:lpstr>Limitation：Bias</vt:lpstr>
      <vt:lpstr>Limitation: Reflection</vt:lpstr>
      <vt:lpstr>Video</vt:lpstr>
      <vt:lpstr>Thank you for your attention</vt:lpstr>
    </vt:vector>
  </TitlesOfParts>
  <Company>深度技术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Multi-Image Based Photon Tracing for Interactive Global Illumination of Dynamic Scenes</dc:title>
  <dc:creator>*</dc:creator>
  <cp:lastModifiedBy>*</cp:lastModifiedBy>
  <cp:revision>704</cp:revision>
  <dcterms:created xsi:type="dcterms:W3CDTF">2010-06-13T05:50:46Z</dcterms:created>
  <dcterms:modified xsi:type="dcterms:W3CDTF">2010-06-22T14:23:22Z</dcterms:modified>
</cp:coreProperties>
</file>